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>
      <p:cViewPr varScale="1">
        <p:scale>
          <a:sx n="53" d="100"/>
          <a:sy n="53" d="100"/>
        </p:scale>
        <p:origin x="7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5" name="Shape 22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e e dat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Autore e data</a:t>
            </a:r>
          </a:p>
        </p:txBody>
      </p:sp>
      <p:sp>
        <p:nvSpPr>
          <p:cNvPr id="12" name="Titolo presentazion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Titolo presentazione</a:t>
            </a:r>
          </a:p>
        </p:txBody>
      </p:sp>
      <p:sp>
        <p:nvSpPr>
          <p:cNvPr id="13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Sottotitolo presentazione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chiar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orpo livello uno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Dichiarazione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formazione import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orpo livello uno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Dettagli informazion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Dettagli informazione</a:t>
            </a:r>
          </a:p>
        </p:txBody>
      </p:sp>
      <p:sp>
        <p:nvSpPr>
          <p:cNvPr id="10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zion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Attribuzione</a:t>
            </a:r>
          </a:p>
        </p:txBody>
      </p:sp>
      <p:sp>
        <p:nvSpPr>
          <p:cNvPr id="116" name="Corpo livello uno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“Citazione degna di nota”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magin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magin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magin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magin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itolo Testo"/>
          <p:cNvSpPr txBox="1">
            <a:spLocks noGrp="1"/>
          </p:cNvSpPr>
          <p:nvPr>
            <p:ph type="title"/>
          </p:nvPr>
        </p:nvSpPr>
        <p:spPr>
          <a:xfrm>
            <a:off x="6673453" y="3442394"/>
            <a:ext cx="11037095" cy="3482579"/>
          </a:xfrm>
          <a:prstGeom prst="rect">
            <a:avLst/>
          </a:prstGeom>
        </p:spPr>
        <p:txBody>
          <a:bodyPr lIns="53578" tIns="53578" rIns="53578" bIns="53578" anchor="b"/>
          <a:lstStyle>
            <a:lvl1pPr algn="ctr" defTabSz="821531">
              <a:lnSpc>
                <a:spcPct val="100000"/>
              </a:lnSpc>
              <a:defRPr sz="10800" b="0" spc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Titolo Testo</a:t>
            </a:r>
          </a:p>
        </p:txBody>
      </p:sp>
      <p:sp>
        <p:nvSpPr>
          <p:cNvPr id="150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6673453" y="7032128"/>
            <a:ext cx="11037095" cy="1192115"/>
          </a:xfrm>
          <a:prstGeom prst="rect">
            <a:avLst/>
          </a:prstGeom>
        </p:spPr>
        <p:txBody>
          <a:bodyPr lIns="53578" tIns="53578" rIns="53578" bIns="53578"/>
          <a:lstStyle>
            <a:lvl1pPr marL="0" indent="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 sz="5000"/>
            </a:lvl1pPr>
            <a:lvl2pPr marL="0" indent="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 sz="5000"/>
            </a:lvl2pPr>
            <a:lvl3pPr marL="0" indent="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 sz="5000"/>
            </a:lvl3pPr>
            <a:lvl4pPr marL="0" indent="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 sz="5000"/>
            </a:lvl4pPr>
            <a:lvl5pPr marL="0" indent="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 sz="50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51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01398" y="11519296"/>
            <a:ext cx="374060" cy="379927"/>
          </a:xfrm>
          <a:prstGeom prst="rect">
            <a:avLst/>
          </a:prstGeom>
        </p:spPr>
        <p:txBody>
          <a:bodyPr lIns="53578" tIns="53578" rIns="53578" bIns="53578" anchor="t"/>
          <a:lstStyle>
            <a:lvl1pPr defTabSz="821531"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Orizzontal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Immagine"/>
          <p:cNvSpPr>
            <a:spLocks noGrp="1"/>
          </p:cNvSpPr>
          <p:nvPr>
            <p:ph type="pic" idx="21"/>
          </p:nvPr>
        </p:nvSpPr>
        <p:spPr>
          <a:xfrm>
            <a:off x="1762125" y="-17860"/>
            <a:ext cx="20833095" cy="1375172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9" name="Linea"/>
          <p:cNvSpPr/>
          <p:nvPr/>
        </p:nvSpPr>
        <p:spPr>
          <a:xfrm flipV="1">
            <a:off x="3619500" y="8635632"/>
            <a:ext cx="17145000" cy="369"/>
          </a:xfrm>
          <a:prstGeom prst="line">
            <a:avLst/>
          </a:prstGeom>
          <a:ln w="50800">
            <a:solidFill>
              <a:srgbClr val="A6AAA9"/>
            </a:solidFill>
            <a:miter lim="400000"/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0" name="Titolo Testo"/>
          <p:cNvSpPr txBox="1">
            <a:spLocks noGrp="1"/>
          </p:cNvSpPr>
          <p:nvPr>
            <p:ph type="title"/>
          </p:nvPr>
        </p:nvSpPr>
        <p:spPr>
          <a:xfrm>
            <a:off x="3619500" y="9036843"/>
            <a:ext cx="17145000" cy="3804048"/>
          </a:xfrm>
          <a:prstGeom prst="rect">
            <a:avLst/>
          </a:prstGeom>
        </p:spPr>
        <p:txBody>
          <a:bodyPr lIns="71437" tIns="71437" rIns="71437" bIns="71437"/>
          <a:lstStyle>
            <a:lvl1pPr defTabSz="821531">
              <a:defRPr sz="23800" b="0" cap="all" spc="0">
                <a:solidFill>
                  <a:srgbClr val="34A5DA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lvl1pPr>
          </a:lstStyle>
          <a:p>
            <a:r>
              <a:t>Titolo Testo</a:t>
            </a:r>
          </a:p>
        </p:txBody>
      </p:sp>
      <p:sp>
        <p:nvSpPr>
          <p:cNvPr id="161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3619500" y="6000750"/>
            <a:ext cx="17145000" cy="2536032"/>
          </a:xfrm>
          <a:prstGeom prst="rect">
            <a:avLst/>
          </a:prstGeom>
        </p:spPr>
        <p:txBody>
          <a:bodyPr lIns="71437" tIns="71437" rIns="71437" bIns="71437" anchor="b"/>
          <a:lstStyle>
            <a:lvl1pPr marL="0" indent="0" defTabSz="821531">
              <a:lnSpc>
                <a:spcPct val="80000"/>
              </a:lnSpc>
              <a:spcBef>
                <a:spcPts val="3200"/>
              </a:spcBef>
              <a:buSzTx/>
              <a:buNone/>
              <a:defRPr sz="74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  <a:lvl2pPr marL="0" indent="228600" defTabSz="821531">
              <a:lnSpc>
                <a:spcPct val="80000"/>
              </a:lnSpc>
              <a:spcBef>
                <a:spcPts val="3200"/>
              </a:spcBef>
              <a:buSzTx/>
              <a:buNone/>
              <a:defRPr sz="74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2pPr>
            <a:lvl3pPr marL="0" indent="457200" defTabSz="821531">
              <a:lnSpc>
                <a:spcPct val="80000"/>
              </a:lnSpc>
              <a:spcBef>
                <a:spcPts val="3200"/>
              </a:spcBef>
              <a:buSzTx/>
              <a:buNone/>
              <a:defRPr sz="74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3pPr>
            <a:lvl4pPr marL="0" indent="685800" defTabSz="821531">
              <a:lnSpc>
                <a:spcPct val="80000"/>
              </a:lnSpc>
              <a:spcBef>
                <a:spcPts val="3200"/>
              </a:spcBef>
              <a:buSzTx/>
              <a:buNone/>
              <a:defRPr sz="74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4pPr>
            <a:lvl5pPr marL="0" indent="914400" defTabSz="821531">
              <a:lnSpc>
                <a:spcPct val="80000"/>
              </a:lnSpc>
              <a:spcBef>
                <a:spcPts val="3200"/>
              </a:spcBef>
              <a:buSzTx/>
              <a:buNone/>
              <a:defRPr sz="74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62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20222926" y="607218"/>
            <a:ext cx="545704" cy="612776"/>
          </a:xfrm>
          <a:prstGeom prst="rect">
            <a:avLst/>
          </a:prstGeom>
        </p:spPr>
        <p:txBody>
          <a:bodyPr lIns="71437" tIns="71437" rIns="71437" bIns="71437" anchor="t"/>
          <a:lstStyle>
            <a:lvl1pPr algn="r" defTabSz="821531">
              <a:lnSpc>
                <a:spcPct val="80000"/>
              </a:lnSpc>
              <a:defRPr sz="3200">
                <a:solidFill>
                  <a:srgbClr val="838787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itolo Testo"/>
          <p:cNvSpPr txBox="1"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lIns="71437" tIns="71437" rIns="71437" bIns="71437" anchor="b"/>
          <a:lstStyle>
            <a:lvl1pPr algn="ctr" defTabSz="821531">
              <a:lnSpc>
                <a:spcPct val="100000"/>
              </a:lnSpc>
              <a:defRPr sz="11200" b="0" spc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Titolo Testo</a:t>
            </a:r>
          </a:p>
        </p:txBody>
      </p:sp>
      <p:sp>
        <p:nvSpPr>
          <p:cNvPr id="170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</p:spPr>
        <p:txBody>
          <a:bodyPr lIns="71437" tIns="71437" rIns="71437" bIns="71437"/>
          <a:lstStyle>
            <a:lvl1pPr marL="0" indent="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 sz="5200"/>
            </a:lvl1pPr>
            <a:lvl2pPr marL="0" indent="22860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 sz="5200"/>
            </a:lvl2pPr>
            <a:lvl3pPr marL="0" indent="45720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 sz="5200"/>
            </a:lvl3pPr>
            <a:lvl4pPr marL="0" indent="68580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 sz="5200"/>
            </a:lvl4pPr>
            <a:lvl5pPr marL="0" indent="91440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 sz="52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71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</p:spPr>
        <p:txBody>
          <a:bodyPr lIns="71437" tIns="71437" rIns="71437" bIns="71437" anchor="t"/>
          <a:lstStyle>
            <a:lvl1pPr defTabSz="821531">
              <a:defRPr sz="22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itolo Testo"/>
          <p:cNvSpPr txBox="1">
            <a:spLocks noGrp="1"/>
          </p:cNvSpPr>
          <p:nvPr>
            <p:ph type="title"/>
          </p:nvPr>
        </p:nvSpPr>
        <p:spPr>
          <a:xfrm>
            <a:off x="1739900" y="2298700"/>
            <a:ext cx="20904200" cy="4635500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825500">
              <a:lnSpc>
                <a:spcPct val="100000"/>
              </a:lnSpc>
              <a:defRPr sz="11600" b="0" spc="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Titolo Testo</a:t>
            </a:r>
          </a:p>
        </p:txBody>
      </p:sp>
      <p:sp>
        <p:nvSpPr>
          <p:cNvPr id="179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1739900" y="7061200"/>
            <a:ext cx="20904200" cy="15875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1pPr>
            <a:lvl2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2pPr>
            <a:lvl3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3pPr>
            <a:lvl4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4pPr>
            <a:lvl5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80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69750" y="13093700"/>
            <a:ext cx="419100" cy="457200"/>
          </a:xfrm>
          <a:prstGeom prst="rect">
            <a:avLst/>
          </a:prstGeom>
        </p:spPr>
        <p:txBody>
          <a:bodyPr/>
          <a:lstStyle>
            <a:lvl1pPr defTabSz="825500">
              <a:defRPr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e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olo presentazion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Titolo presentazione</a:t>
            </a:r>
          </a:p>
        </p:txBody>
      </p:sp>
      <p:sp>
        <p:nvSpPr>
          <p:cNvPr id="23" name="Autore e dat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Autore e data</a:t>
            </a:r>
          </a:p>
        </p:txBody>
      </p:sp>
      <p:sp>
        <p:nvSpPr>
          <p:cNvPr id="24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Sottotitolo presentazione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itolo Testo"/>
          <p:cNvSpPr txBox="1">
            <a:spLocks noGrp="1"/>
          </p:cNvSpPr>
          <p:nvPr>
            <p:ph type="title"/>
          </p:nvPr>
        </p:nvSpPr>
        <p:spPr>
          <a:xfrm>
            <a:off x="1739900" y="2298700"/>
            <a:ext cx="20904200" cy="4635500"/>
          </a:xfrm>
          <a:prstGeom prst="rect">
            <a:avLst/>
          </a:prstGeom>
        </p:spPr>
        <p:txBody>
          <a:bodyPr anchor="b"/>
          <a:lstStyle>
            <a:lvl1pPr algn="ctr" defTabSz="825500">
              <a:lnSpc>
                <a:spcPct val="100000"/>
              </a:lnSpc>
              <a:defRPr sz="11600" b="0" spc="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Titolo Testo</a:t>
            </a:r>
          </a:p>
        </p:txBody>
      </p:sp>
      <p:sp>
        <p:nvSpPr>
          <p:cNvPr id="188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1739900" y="7061200"/>
            <a:ext cx="20904200" cy="15875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1pPr>
            <a:lvl2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2pPr>
            <a:lvl3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3pPr>
            <a:lvl4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4pPr>
            <a:lvl5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89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69749" y="13093699"/>
            <a:ext cx="419101" cy="457201"/>
          </a:xfrm>
          <a:prstGeom prst="rect">
            <a:avLst/>
          </a:prstGeom>
        </p:spPr>
        <p:txBody>
          <a:bodyPr/>
          <a:lstStyle>
            <a:lvl1pPr defTabSz="825500">
              <a:defRPr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itolo Testo"/>
          <p:cNvSpPr txBox="1">
            <a:spLocks noGrp="1"/>
          </p:cNvSpPr>
          <p:nvPr>
            <p:ph type="title"/>
          </p:nvPr>
        </p:nvSpPr>
        <p:spPr>
          <a:xfrm>
            <a:off x="8138909" y="1716043"/>
            <a:ext cx="8106181" cy="1253068"/>
          </a:xfrm>
          <a:prstGeom prst="rect">
            <a:avLst/>
          </a:prstGeom>
        </p:spPr>
        <p:txBody>
          <a:bodyPr lIns="0" tIns="0" rIns="0" bIns="0"/>
          <a:lstStyle>
            <a:lvl1pPr defTabSz="1219200">
              <a:lnSpc>
                <a:spcPct val="100000"/>
              </a:lnSpc>
              <a:defRPr sz="12000" b="0" spc="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Titolo Testo</a:t>
            </a:r>
          </a:p>
        </p:txBody>
      </p:sp>
      <p:sp>
        <p:nvSpPr>
          <p:cNvPr id="197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3657599" y="7680959"/>
            <a:ext cx="17068801" cy="3429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219200">
              <a:lnSpc>
                <a:spcPct val="100000"/>
              </a:lnSpc>
              <a:spcBef>
                <a:spcPts val="0"/>
              </a:spcBef>
              <a:buSzTx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1pPr>
            <a:lvl2pPr marL="0" indent="457200" defTabSz="1219200">
              <a:lnSpc>
                <a:spcPct val="100000"/>
              </a:lnSpc>
              <a:spcBef>
                <a:spcPts val="0"/>
              </a:spcBef>
              <a:buSzTx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2pPr>
            <a:lvl3pPr marL="0" indent="914400" defTabSz="1219200">
              <a:lnSpc>
                <a:spcPct val="100000"/>
              </a:lnSpc>
              <a:spcBef>
                <a:spcPts val="0"/>
              </a:spcBef>
              <a:buSzTx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3pPr>
            <a:lvl4pPr marL="0" indent="1371600" defTabSz="1219200">
              <a:lnSpc>
                <a:spcPct val="100000"/>
              </a:lnSpc>
              <a:spcBef>
                <a:spcPts val="0"/>
              </a:spcBef>
              <a:buSzTx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4pPr>
            <a:lvl5pPr marL="0" indent="1828800" defTabSz="1219200">
              <a:lnSpc>
                <a:spcPct val="100000"/>
              </a:lnSpc>
              <a:spcBef>
                <a:spcPts val="0"/>
              </a:spcBef>
              <a:buSzTx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98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22813069" y="12755880"/>
            <a:ext cx="351731" cy="368301"/>
          </a:xfrm>
          <a:prstGeom prst="rect">
            <a:avLst/>
          </a:prstGeom>
        </p:spPr>
        <p:txBody>
          <a:bodyPr lIns="0" tIns="0" rIns="0" bIns="0" anchor="t"/>
          <a:lstStyle>
            <a:lvl1pPr algn="r" defTabSz="1219200">
              <a:defRPr sz="2400">
                <a:solidFill>
                  <a:srgbClr val="888888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Autore e dat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437928" y="10827273"/>
            <a:ext cx="17508145" cy="507593"/>
          </a:xfrm>
          <a:prstGeom prst="rect">
            <a:avLst/>
          </a:prstGeom>
        </p:spPr>
        <p:txBody>
          <a:bodyPr lIns="36433" tIns="36433" rIns="36433" bIns="36433" anchor="b"/>
          <a:lstStyle>
            <a:lvl1pPr marL="0" indent="0" defTabSz="668655">
              <a:lnSpc>
                <a:spcPct val="100000"/>
              </a:lnSpc>
              <a:spcBef>
                <a:spcPts val="0"/>
              </a:spcBef>
              <a:buSzTx/>
              <a:buNone/>
              <a:defRPr sz="2916" b="1">
                <a:solidFill>
                  <a:srgbClr val="FFFFFF"/>
                </a:solidFill>
              </a:defRPr>
            </a:lvl1pPr>
          </a:lstStyle>
          <a:p>
            <a:r>
              <a:t>Autore e data</a:t>
            </a:r>
          </a:p>
        </p:txBody>
      </p:sp>
      <p:sp>
        <p:nvSpPr>
          <p:cNvPr id="206" name="Titolo presentazione"/>
          <p:cNvSpPr txBox="1">
            <a:spLocks noGrp="1"/>
          </p:cNvSpPr>
          <p:nvPr>
            <p:ph type="title" hasCustomPrompt="1"/>
          </p:nvPr>
        </p:nvSpPr>
        <p:spPr>
          <a:xfrm>
            <a:off x="3437926" y="3444977"/>
            <a:ext cx="17508145" cy="3704035"/>
          </a:xfrm>
          <a:prstGeom prst="rect">
            <a:avLst/>
          </a:prstGeom>
        </p:spPr>
        <p:txBody>
          <a:bodyPr lIns="40481" tIns="40481" rIns="40481" bIns="40481" anchor="b"/>
          <a:lstStyle>
            <a:lvl1pPr>
              <a:defRPr sz="11200" spc="-224">
                <a:solidFill>
                  <a:srgbClr val="FFFFFF"/>
                </a:solidFill>
              </a:defRPr>
            </a:lvl1pPr>
          </a:lstStyle>
          <a:p>
            <a:r>
              <a:t>Titolo presentazione</a:t>
            </a:r>
          </a:p>
        </p:txBody>
      </p:sp>
      <p:sp>
        <p:nvSpPr>
          <p:cNvPr id="207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437929" y="7128033"/>
            <a:ext cx="17508142" cy="1518048"/>
          </a:xfrm>
          <a:prstGeom prst="rect">
            <a:avLst/>
          </a:prstGeom>
        </p:spPr>
        <p:txBody>
          <a:bodyPr lIns="40481" tIns="40481" rIns="40481" bIns="40481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000" b="1">
                <a:solidFill>
                  <a:srgbClr val="FFFFFF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000" b="1">
                <a:solidFill>
                  <a:srgbClr val="FFFFFF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000" b="1">
                <a:solidFill>
                  <a:srgbClr val="FFFFFF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000" b="1">
                <a:solidFill>
                  <a:srgbClr val="FFFFFF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000" b="1">
                <a:solidFill>
                  <a:srgbClr val="FFFFFF"/>
                </a:solidFill>
              </a:defRPr>
            </a:lvl5pPr>
          </a:lstStyle>
          <a:p>
            <a:r>
              <a:t>Sottotitolo presentazione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08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18067" y="11761500"/>
            <a:ext cx="347866" cy="353963"/>
          </a:xfrm>
          <a:prstGeom prst="rect">
            <a:avLst/>
          </a:prstGeom>
        </p:spPr>
        <p:txBody>
          <a:bodyPr lIns="40481" tIns="40481" rIns="40481" bIns="40481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Autore e dat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>
                <a:solidFill>
                  <a:srgbClr val="FFFFFF"/>
                </a:solidFill>
              </a:defRPr>
            </a:lvl1pPr>
          </a:lstStyle>
          <a:p>
            <a:r>
              <a:t>Autore e data</a:t>
            </a:r>
          </a:p>
        </p:txBody>
      </p:sp>
      <p:sp>
        <p:nvSpPr>
          <p:cNvPr id="216" name="Titolo presentazion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>
                <a:solidFill>
                  <a:srgbClr val="FFFFFF"/>
                </a:solidFill>
              </a:defRPr>
            </a:lvl1pPr>
          </a:lstStyle>
          <a:p>
            <a:r>
              <a:t>Titolo presentazione</a:t>
            </a:r>
          </a:p>
        </p:txBody>
      </p:sp>
      <p:sp>
        <p:nvSpPr>
          <p:cNvPr id="217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5pPr>
          </a:lstStyle>
          <a:p>
            <a:r>
              <a:t>Sottotitolo presentazione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18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f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e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itolo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Titolo</a:t>
            </a:r>
          </a:p>
        </p:txBody>
      </p:sp>
      <p:sp>
        <p:nvSpPr>
          <p:cNvPr id="34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Sottotitolo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olo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</a:t>
            </a:r>
          </a:p>
        </p:txBody>
      </p:sp>
      <p:sp>
        <p:nvSpPr>
          <p:cNvPr id="43" name="Sottotitolo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Sottotitolo diapositiva</a:t>
            </a:r>
          </a:p>
        </p:txBody>
      </p:sp>
      <p:sp>
        <p:nvSpPr>
          <p:cNvPr id="44" name="Corpo livello uno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Testo elenco puntato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orpo livello uno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Testo elenco puntato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, punti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ttotitolo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Sottotitolo diapositiva</a:t>
            </a:r>
          </a:p>
        </p:txBody>
      </p:sp>
      <p:sp>
        <p:nvSpPr>
          <p:cNvPr id="61" name="Corpo livello uno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Testo elenco puntato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e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itolo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Titolo</a:t>
            </a:r>
          </a:p>
        </p:txBody>
      </p:sp>
      <p:sp>
        <p:nvSpPr>
          <p:cNvPr id="6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olo sezion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Titolo sezione</a:t>
            </a:r>
          </a:p>
        </p:txBody>
      </p:sp>
      <p:sp>
        <p:nvSpPr>
          <p:cNvPr id="72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olo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Titolo</a:t>
            </a:r>
          </a:p>
        </p:txBody>
      </p:sp>
      <p:sp>
        <p:nvSpPr>
          <p:cNvPr id="80" name="Sottotitolo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Sottotitolo diapositiva</a:t>
            </a:r>
          </a:p>
        </p:txBody>
      </p:sp>
      <p:sp>
        <p:nvSpPr>
          <p:cNvPr id="8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o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olo programm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Titolo programma</a:t>
            </a:r>
          </a:p>
        </p:txBody>
      </p:sp>
      <p:sp>
        <p:nvSpPr>
          <p:cNvPr id="89" name="Sottotitolo programm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Sottotitolo programma</a:t>
            </a:r>
          </a:p>
        </p:txBody>
      </p:sp>
      <p:sp>
        <p:nvSpPr>
          <p:cNvPr id="90" name="Corpo livello uno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Argomenti del programma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Titolo</a:t>
            </a:r>
          </a:p>
        </p:txBody>
      </p:sp>
      <p:sp>
        <p:nvSpPr>
          <p:cNvPr id="3" name="Corpo livello uno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Testo elenco puntato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espositov300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Vision e Mission"/>
          <p:cNvSpPr txBox="1"/>
          <p:nvPr/>
        </p:nvSpPr>
        <p:spPr>
          <a:xfrm>
            <a:off x="1130078" y="-6623806"/>
            <a:ext cx="22123843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12000">
                <a:solidFill>
                  <a:srgbClr val="000000"/>
                </a:solidFill>
                <a:latin typeface="Mint Grotesk Trial V0.8 Bold"/>
                <a:ea typeface="Mint Grotesk Trial V0.8 Bold"/>
                <a:cs typeface="Mint Grotesk Trial V0.8 Bold"/>
                <a:sym typeface="Mint Grotesk Trial V0.8 Bold"/>
              </a:defRPr>
            </a:lvl1pPr>
          </a:lstStyle>
          <a:p>
            <a:endParaRPr dirty="0"/>
          </a:p>
        </p:txBody>
      </p:sp>
      <p:sp>
        <p:nvSpPr>
          <p:cNvPr id="230" name="La Vision di un’azienda identifica l’idea dell’imprenditore, il suo sogno e ciò che l’azienda vuole diventare in prospettiva futura."/>
          <p:cNvSpPr txBox="1"/>
          <p:nvPr/>
        </p:nvSpPr>
        <p:spPr>
          <a:xfrm>
            <a:off x="1130079" y="23300001"/>
            <a:ext cx="22123843" cy="1179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000">
                <a:solidFill>
                  <a:srgbClr val="000000"/>
                </a:solidFill>
                <a:latin typeface="Mint Grotesk Trial V0.8 Bold"/>
                <a:ea typeface="Mint Grotesk Trial V0.8 Bold"/>
                <a:cs typeface="Mint Grotesk Trial V0.8 Bold"/>
                <a:sym typeface="Mint Grotesk Trial V0.8 Bold"/>
              </a:defRPr>
            </a:pPr>
            <a:endParaRPr dirty="0">
              <a:latin typeface="Mint Grotesk Trial V0.8 Regular"/>
              <a:ea typeface="Mint Grotesk Trial V0.8 Regular"/>
              <a:cs typeface="Mint Grotesk Trial V0.8 Regular"/>
              <a:sym typeface="Mint Grotesk Trial V0.8 Regular"/>
            </a:endParaRPr>
          </a:p>
        </p:txBody>
      </p:sp>
      <p:sp>
        <p:nvSpPr>
          <p:cNvPr id="231" name="Malerba"/>
          <p:cNvSpPr txBox="1"/>
          <p:nvPr/>
        </p:nvSpPr>
        <p:spPr>
          <a:xfrm>
            <a:off x="641709" y="3001136"/>
            <a:ext cx="7610827" cy="3795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12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lang="it-IT" dirty="0"/>
              <a:t>Nome progetto</a:t>
            </a:r>
            <a:endParaRPr dirty="0"/>
          </a:p>
        </p:txBody>
      </p:sp>
      <p:sp>
        <p:nvSpPr>
          <p:cNvPr id="232" name="Vincenzo Esposito, CEO  espositov300@gmail.com"/>
          <p:cNvSpPr txBox="1"/>
          <p:nvPr/>
        </p:nvSpPr>
        <p:spPr>
          <a:xfrm>
            <a:off x="641709" y="11644576"/>
            <a:ext cx="10052188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lang="it-IT" dirty="0"/>
              <a:t>Nome di chi presenta</a:t>
            </a:r>
            <a:r>
              <a:rPr dirty="0"/>
              <a:t>, </a:t>
            </a:r>
            <a:r>
              <a:rPr lang="it-IT" dirty="0"/>
              <a:t>Ruolo</a:t>
            </a:r>
            <a:br>
              <a:rPr dirty="0"/>
            </a:br>
            <a:r>
              <a:rPr lang="it-IT" u="sng" dirty="0">
                <a:hlinkClick r:id="rId2"/>
              </a:rPr>
              <a:t>email</a:t>
            </a:r>
            <a:endParaRPr u="sng" dirty="0">
              <a:hlinkClick r:id="rId2"/>
            </a:endParaRPr>
          </a:p>
        </p:txBody>
      </p:sp>
      <p:pic>
        <p:nvPicPr>
          <p:cNvPr id="233" name="Immagin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81779" y="3918857"/>
            <a:ext cx="13716001" cy="587828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Vision e Mission"/>
          <p:cNvSpPr txBox="1"/>
          <p:nvPr/>
        </p:nvSpPr>
        <p:spPr>
          <a:xfrm>
            <a:off x="1130078" y="-6623806"/>
            <a:ext cx="22123843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12000">
                <a:solidFill>
                  <a:srgbClr val="000000"/>
                </a:solidFill>
                <a:latin typeface="Mint Grotesk Trial V0.8 Bold"/>
                <a:ea typeface="Mint Grotesk Trial V0.8 Bold"/>
                <a:cs typeface="Mint Grotesk Trial V0.8 Bold"/>
                <a:sym typeface="Mint Grotesk Trial V0.8 Bold"/>
              </a:defRPr>
            </a:lvl1pPr>
          </a:lstStyle>
          <a:p>
            <a:endParaRPr dirty="0"/>
          </a:p>
        </p:txBody>
      </p:sp>
      <p:sp>
        <p:nvSpPr>
          <p:cNvPr id="323" name="Team"/>
          <p:cNvSpPr txBox="1"/>
          <p:nvPr/>
        </p:nvSpPr>
        <p:spPr>
          <a:xfrm>
            <a:off x="641709" y="564739"/>
            <a:ext cx="1483744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Team</a:t>
            </a:r>
          </a:p>
        </p:txBody>
      </p:sp>
      <p:sp>
        <p:nvSpPr>
          <p:cNvPr id="324" name="Perché il vostro team ha tutte le carte in regola per riuscirci?…"/>
          <p:cNvSpPr txBox="1"/>
          <p:nvPr/>
        </p:nvSpPr>
        <p:spPr>
          <a:xfrm>
            <a:off x="586657" y="1839181"/>
            <a:ext cx="22901567" cy="218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Perché il vostro team ha tutte le carte in regola per riuscirci?</a:t>
            </a:r>
          </a:p>
          <a:p>
            <a:pPr algn="l">
              <a:defRPr sz="6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Dimmi chi è il tuo team e quali sono le loro competenze</a:t>
            </a:r>
          </a:p>
        </p:txBody>
      </p:sp>
      <p:sp>
        <p:nvSpPr>
          <p:cNvPr id="325" name="Quadrato"/>
          <p:cNvSpPr/>
          <p:nvPr/>
        </p:nvSpPr>
        <p:spPr>
          <a:xfrm>
            <a:off x="735529" y="5623477"/>
            <a:ext cx="5051777" cy="5051777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26" name="Vincenzo Esposito"/>
          <p:cNvSpPr txBox="1"/>
          <p:nvPr/>
        </p:nvSpPr>
        <p:spPr>
          <a:xfrm>
            <a:off x="626407" y="10671671"/>
            <a:ext cx="5051778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lang="it-IT" dirty="0"/>
              <a:t>Nome e cognome</a:t>
            </a:r>
            <a:endParaRPr dirty="0"/>
          </a:p>
        </p:txBody>
      </p:sp>
      <p:sp>
        <p:nvSpPr>
          <p:cNvPr id="327" name="Quadrato"/>
          <p:cNvSpPr/>
          <p:nvPr/>
        </p:nvSpPr>
        <p:spPr>
          <a:xfrm>
            <a:off x="6731594" y="5623477"/>
            <a:ext cx="5051778" cy="5051777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28" name="Antonio…"/>
          <p:cNvSpPr txBox="1"/>
          <p:nvPr/>
        </p:nvSpPr>
        <p:spPr>
          <a:xfrm>
            <a:off x="6637775" y="10671671"/>
            <a:ext cx="5051777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6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lang="it-IT" dirty="0"/>
              <a:t>Nome e cognome</a:t>
            </a:r>
          </a:p>
        </p:txBody>
      </p:sp>
      <p:sp>
        <p:nvSpPr>
          <p:cNvPr id="329" name="Competenze"/>
          <p:cNvSpPr txBox="1"/>
          <p:nvPr/>
        </p:nvSpPr>
        <p:spPr>
          <a:xfrm>
            <a:off x="235828" y="12745958"/>
            <a:ext cx="545765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Competenze</a:t>
            </a:r>
          </a:p>
        </p:txBody>
      </p:sp>
      <p:sp>
        <p:nvSpPr>
          <p:cNvPr id="330" name="Competenze"/>
          <p:cNvSpPr txBox="1"/>
          <p:nvPr/>
        </p:nvSpPr>
        <p:spPr>
          <a:xfrm>
            <a:off x="6434835" y="12753418"/>
            <a:ext cx="545765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Competenze</a:t>
            </a:r>
          </a:p>
        </p:txBody>
      </p:sp>
      <p:sp>
        <p:nvSpPr>
          <p:cNvPr id="331" name="Quadrato"/>
          <p:cNvSpPr/>
          <p:nvPr/>
        </p:nvSpPr>
        <p:spPr>
          <a:xfrm>
            <a:off x="12930600" y="5623477"/>
            <a:ext cx="5051778" cy="5051777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32" name="Francesco…"/>
          <p:cNvSpPr txBox="1"/>
          <p:nvPr/>
        </p:nvSpPr>
        <p:spPr>
          <a:xfrm>
            <a:off x="12836781" y="10671671"/>
            <a:ext cx="5051778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>
              <a:defRPr sz="6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lang="it-IT" dirty="0"/>
              <a:t>Nome e cognome</a:t>
            </a:r>
            <a:endParaRPr dirty="0"/>
          </a:p>
        </p:txBody>
      </p:sp>
      <p:sp>
        <p:nvSpPr>
          <p:cNvPr id="333" name="Competenze"/>
          <p:cNvSpPr txBox="1"/>
          <p:nvPr/>
        </p:nvSpPr>
        <p:spPr>
          <a:xfrm>
            <a:off x="12633841" y="12745958"/>
            <a:ext cx="545765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Competenze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Conclusione"/>
          <p:cNvSpPr txBox="1"/>
          <p:nvPr/>
        </p:nvSpPr>
        <p:spPr>
          <a:xfrm>
            <a:off x="641709" y="564739"/>
            <a:ext cx="1483744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Conclusione</a:t>
            </a:r>
          </a:p>
        </p:txBody>
      </p:sp>
      <p:sp>
        <p:nvSpPr>
          <p:cNvPr id="340" name="Grazie per l’attenzione!"/>
          <p:cNvSpPr txBox="1"/>
          <p:nvPr/>
        </p:nvSpPr>
        <p:spPr>
          <a:xfrm>
            <a:off x="641709" y="3766938"/>
            <a:ext cx="14837441" cy="426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12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Grazie per l’attenzione!</a:t>
            </a:r>
          </a:p>
        </p:txBody>
      </p:sp>
      <p:sp>
        <p:nvSpPr>
          <p:cNvPr id="341" name="contatti"/>
          <p:cNvSpPr txBox="1"/>
          <p:nvPr/>
        </p:nvSpPr>
        <p:spPr>
          <a:xfrm>
            <a:off x="641709" y="9400484"/>
            <a:ext cx="1005218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contatti</a:t>
            </a:r>
          </a:p>
        </p:txBody>
      </p:sp>
      <p:pic>
        <p:nvPicPr>
          <p:cNvPr id="342" name="pexels-ibrahim-hafedh-1594825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06" r="31106"/>
          <a:stretch/>
        </p:blipFill>
        <p:spPr>
          <a:xfrm>
            <a:off x="12687383" y="662239"/>
            <a:ext cx="10925948" cy="1239152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Vision e Mission"/>
          <p:cNvSpPr txBox="1"/>
          <p:nvPr/>
        </p:nvSpPr>
        <p:spPr>
          <a:xfrm>
            <a:off x="1130078" y="-6623806"/>
            <a:ext cx="22123843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12000">
                <a:solidFill>
                  <a:srgbClr val="000000"/>
                </a:solidFill>
                <a:latin typeface="Mint Grotesk Trial V0.8 Bold"/>
                <a:ea typeface="Mint Grotesk Trial V0.8 Bold"/>
                <a:cs typeface="Mint Grotesk Trial V0.8 Bold"/>
                <a:sym typeface="Mint Grotesk Trial V0.8 Bold"/>
              </a:defRPr>
            </a:lvl1pPr>
          </a:lstStyle>
          <a:p>
            <a:endParaRPr dirty="0"/>
          </a:p>
        </p:txBody>
      </p:sp>
      <p:sp>
        <p:nvSpPr>
          <p:cNvPr id="238" name="La Vision di un’azienda identifica l’idea dell’imprenditore, il suo sogno e ciò che l’azienda vuole diventare in prospettiva futura."/>
          <p:cNvSpPr txBox="1"/>
          <p:nvPr/>
        </p:nvSpPr>
        <p:spPr>
          <a:xfrm>
            <a:off x="1130079" y="23300001"/>
            <a:ext cx="22123843" cy="1179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000">
                <a:solidFill>
                  <a:srgbClr val="000000"/>
                </a:solidFill>
                <a:latin typeface="Mint Grotesk Trial V0.8 Bold"/>
                <a:ea typeface="Mint Grotesk Trial V0.8 Bold"/>
                <a:cs typeface="Mint Grotesk Trial V0.8 Bold"/>
                <a:sym typeface="Mint Grotesk Trial V0.8 Bold"/>
              </a:defRPr>
            </a:pPr>
            <a:endParaRPr dirty="0">
              <a:latin typeface="Mint Grotesk Trial V0.8 Regular"/>
              <a:ea typeface="Mint Grotesk Trial V0.8 Regular"/>
              <a:cs typeface="Mint Grotesk Trial V0.8 Regular"/>
              <a:sym typeface="Mint Grotesk Trial V0.8 Regular"/>
            </a:endParaRPr>
          </a:p>
        </p:txBody>
      </p:sp>
      <p:sp>
        <p:nvSpPr>
          <p:cNvPr id="239" name="Sfida progettuale"/>
          <p:cNvSpPr txBox="1"/>
          <p:nvPr/>
        </p:nvSpPr>
        <p:spPr>
          <a:xfrm>
            <a:off x="641709" y="564739"/>
            <a:ext cx="1483744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Sfida progettuale</a:t>
            </a:r>
          </a:p>
        </p:txBody>
      </p:sp>
      <p:sp>
        <p:nvSpPr>
          <p:cNvPr id="240" name="I malli di noce non vengono smaltiti correttamente e provocano acidità nei terreni."/>
          <p:cNvSpPr txBox="1"/>
          <p:nvPr/>
        </p:nvSpPr>
        <p:spPr>
          <a:xfrm>
            <a:off x="585589" y="6285944"/>
            <a:ext cx="17211776" cy="1333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8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lang="it-IT" dirty="0"/>
              <a:t>FRASE CHE SPIEGA IL PROBLEMA</a:t>
            </a:r>
            <a:endParaRPr dirty="0"/>
          </a:p>
        </p:txBody>
      </p:sp>
      <p:pic>
        <p:nvPicPr>
          <p:cNvPr id="241" name="shutterstock_48875114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64" r="35464"/>
          <a:stretch/>
        </p:blipFill>
        <p:spPr>
          <a:xfrm>
            <a:off x="16952187" y="1872793"/>
            <a:ext cx="6891980" cy="1016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Vision e Mission"/>
          <p:cNvSpPr txBox="1"/>
          <p:nvPr/>
        </p:nvSpPr>
        <p:spPr>
          <a:xfrm>
            <a:off x="1130078" y="-6623806"/>
            <a:ext cx="22123843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12000">
                <a:solidFill>
                  <a:srgbClr val="000000"/>
                </a:solidFill>
                <a:latin typeface="Mint Grotesk Trial V0.8 Bold"/>
                <a:ea typeface="Mint Grotesk Trial V0.8 Bold"/>
                <a:cs typeface="Mint Grotesk Trial V0.8 Bold"/>
                <a:sym typeface="Mint Grotesk Trial V0.8 Bold"/>
              </a:defRPr>
            </a:lvl1pPr>
          </a:lstStyle>
          <a:p>
            <a:endParaRPr dirty="0"/>
          </a:p>
        </p:txBody>
      </p:sp>
      <p:sp>
        <p:nvSpPr>
          <p:cNvPr id="246" name="La Vision di un’azienda identifica l’idea dell’imprenditore, il suo sogno e ciò che l’azienda vuole diventare in prospettiva futura."/>
          <p:cNvSpPr txBox="1"/>
          <p:nvPr/>
        </p:nvSpPr>
        <p:spPr>
          <a:xfrm>
            <a:off x="1130079" y="23300001"/>
            <a:ext cx="22123843" cy="1179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000">
                <a:solidFill>
                  <a:srgbClr val="000000"/>
                </a:solidFill>
                <a:latin typeface="Mint Grotesk Trial V0.8 Bold"/>
                <a:ea typeface="Mint Grotesk Trial V0.8 Bold"/>
                <a:cs typeface="Mint Grotesk Trial V0.8 Bold"/>
                <a:sym typeface="Mint Grotesk Trial V0.8 Bold"/>
              </a:defRPr>
            </a:pPr>
            <a:endParaRPr dirty="0">
              <a:latin typeface="Mint Grotesk Trial V0.8 Regular"/>
              <a:ea typeface="Mint Grotesk Trial V0.8 Regular"/>
              <a:cs typeface="Mint Grotesk Trial V0.8 Regular"/>
              <a:sym typeface="Mint Grotesk Trial V0.8 Regular"/>
            </a:endParaRPr>
          </a:p>
        </p:txBody>
      </p:sp>
      <p:sp>
        <p:nvSpPr>
          <p:cNvPr id="247" name="Soluzioni alternative"/>
          <p:cNvSpPr txBox="1"/>
          <p:nvPr/>
        </p:nvSpPr>
        <p:spPr>
          <a:xfrm>
            <a:off x="641709" y="564739"/>
            <a:ext cx="1483744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Soluzioni alternative</a:t>
            </a:r>
          </a:p>
        </p:txBody>
      </p:sp>
      <p:sp>
        <p:nvSpPr>
          <p:cNvPr id="248" name="Ad oggi gli agricoltori risolvono il problema con queste soluzioni."/>
          <p:cNvSpPr txBox="1"/>
          <p:nvPr/>
        </p:nvSpPr>
        <p:spPr>
          <a:xfrm>
            <a:off x="641709" y="2850723"/>
            <a:ext cx="21407683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lang="it-IT" dirty="0"/>
              <a:t>FRASE DI INTRODUZIONE ALLE SOLUZIONI ALTERNATIVE</a:t>
            </a:r>
            <a:endParaRPr dirty="0"/>
          </a:p>
        </p:txBody>
      </p:sp>
      <p:sp>
        <p:nvSpPr>
          <p:cNvPr id="249" name="Quadrato"/>
          <p:cNvSpPr/>
          <p:nvPr/>
        </p:nvSpPr>
        <p:spPr>
          <a:xfrm>
            <a:off x="735529" y="5623477"/>
            <a:ext cx="5051777" cy="5051777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50" name="Quadrato"/>
          <p:cNvSpPr/>
          <p:nvPr/>
        </p:nvSpPr>
        <p:spPr>
          <a:xfrm>
            <a:off x="8244887" y="5623477"/>
            <a:ext cx="5051777" cy="5051777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51" name="Quadrato"/>
          <p:cNvSpPr/>
          <p:nvPr/>
        </p:nvSpPr>
        <p:spPr>
          <a:xfrm>
            <a:off x="15754246" y="5623477"/>
            <a:ext cx="5051777" cy="5051777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52" name="Abbandono abusivo"/>
          <p:cNvSpPr txBox="1"/>
          <p:nvPr/>
        </p:nvSpPr>
        <p:spPr>
          <a:xfrm>
            <a:off x="641709" y="11074797"/>
            <a:ext cx="5051778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6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lang="it-IT" dirty="0"/>
              <a:t>1° SOLUZIONE</a:t>
            </a:r>
            <a:endParaRPr dirty="0"/>
          </a:p>
        </p:txBody>
      </p:sp>
      <p:sp>
        <p:nvSpPr>
          <p:cNvPr id="253" name="Smaltimento ordinario"/>
          <p:cNvSpPr txBox="1"/>
          <p:nvPr/>
        </p:nvSpPr>
        <p:spPr>
          <a:xfrm>
            <a:off x="8244887" y="11074797"/>
            <a:ext cx="5051777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>
              <a:defRPr sz="6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lang="it-IT" dirty="0"/>
              <a:t>2° SOLUZIONE</a:t>
            </a:r>
            <a:endParaRPr dirty="0"/>
          </a:p>
        </p:txBody>
      </p:sp>
      <p:sp>
        <p:nvSpPr>
          <p:cNvPr id="254" name="Compostaggio e pacciamatura"/>
          <p:cNvSpPr txBox="1"/>
          <p:nvPr/>
        </p:nvSpPr>
        <p:spPr>
          <a:xfrm>
            <a:off x="15049571" y="11074797"/>
            <a:ext cx="6853965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>
              <a:defRPr sz="6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lang="it-IT" dirty="0"/>
              <a:t>3° SOLUZIONE</a:t>
            </a:r>
            <a:endParaRPr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La Vision di un’azienda identifica l’idea dell’imprenditore, il suo sogno e ciò che l’azienda vuole diventare in prospettiva futura."/>
          <p:cNvSpPr txBox="1"/>
          <p:nvPr/>
        </p:nvSpPr>
        <p:spPr>
          <a:xfrm>
            <a:off x="1130079" y="23300001"/>
            <a:ext cx="22123843" cy="1179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000">
                <a:solidFill>
                  <a:srgbClr val="000000"/>
                </a:solidFill>
                <a:latin typeface="Mint Grotesk Trial V0.8 Bold"/>
                <a:ea typeface="Mint Grotesk Trial V0.8 Bold"/>
                <a:cs typeface="Mint Grotesk Trial V0.8 Bold"/>
                <a:sym typeface="Mint Grotesk Trial V0.8 Bold"/>
              </a:defRPr>
            </a:pPr>
            <a:endParaRPr dirty="0">
              <a:latin typeface="Mint Grotesk Trial V0.8 Regular"/>
              <a:ea typeface="Mint Grotesk Trial V0.8 Regular"/>
              <a:cs typeface="Mint Grotesk Trial V0.8 Regular"/>
              <a:sym typeface="Mint Grotesk Trial V0.8 Regular"/>
            </a:endParaRPr>
          </a:p>
        </p:txBody>
      </p:sp>
      <p:sp>
        <p:nvSpPr>
          <p:cNvPr id="260" name="Unique Value Proposition"/>
          <p:cNvSpPr txBox="1"/>
          <p:nvPr/>
        </p:nvSpPr>
        <p:spPr>
          <a:xfrm>
            <a:off x="641709" y="564739"/>
            <a:ext cx="1483744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Unique Value Proposition</a:t>
            </a:r>
          </a:p>
        </p:txBody>
      </p:sp>
      <p:sp>
        <p:nvSpPr>
          <p:cNvPr id="261" name="Per gli agricoltori che devono smaltire i malli delle noci,  Malerba è un erbicida sostenibile ricavato da questi scarti che limita l’abbandono abusivo degli stessi con un sistema di reward per gli agricoltori virtuosi."/>
          <p:cNvSpPr txBox="1"/>
          <p:nvPr/>
        </p:nvSpPr>
        <p:spPr>
          <a:xfrm>
            <a:off x="725648" y="2980558"/>
            <a:ext cx="23297306" cy="1984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lnSpc>
                <a:spcPct val="110000"/>
              </a:lnSpc>
              <a:defRPr sz="5700">
                <a:solidFill>
                  <a:srgbClr val="000000"/>
                </a:solidFill>
                <a:latin typeface="Mint Grotesk Trial V0.8 Bold"/>
                <a:ea typeface="Mint Grotesk Trial V0.8 Bold"/>
                <a:cs typeface="Mint Grotesk Trial V0.8 Bold"/>
                <a:sym typeface="Mint Grotesk Trial V0.8 Bold"/>
              </a:defRPr>
            </a:pPr>
            <a:r>
              <a:rPr dirty="0"/>
              <a:t>Per </a:t>
            </a:r>
            <a:r>
              <a:rPr dirty="0" err="1"/>
              <a:t>gli</a:t>
            </a:r>
            <a:r>
              <a:rPr dirty="0"/>
              <a:t> </a:t>
            </a:r>
            <a:r>
              <a:rPr lang="it-IT" dirty="0"/>
              <a:t>[chi ha il problema]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lang="it-IT" dirty="0">
                <a:solidFill>
                  <a:srgbClr val="DA694E"/>
                </a:solidFill>
              </a:rPr>
              <a:t>[esporre il problema]</a:t>
            </a:r>
            <a:r>
              <a:rPr dirty="0"/>
              <a:t>, </a:t>
            </a:r>
            <a:br>
              <a:rPr dirty="0"/>
            </a:br>
            <a:r>
              <a:rPr lang="it-IT" dirty="0">
                <a:solidFill>
                  <a:srgbClr val="5F98CD"/>
                </a:solidFill>
              </a:rPr>
              <a:t>[nome progetto]</a:t>
            </a:r>
            <a:r>
              <a:rPr dirty="0">
                <a:solidFill>
                  <a:srgbClr val="5F98CD"/>
                </a:solidFill>
              </a:rPr>
              <a:t> </a:t>
            </a:r>
            <a:r>
              <a:rPr dirty="0" err="1"/>
              <a:t>è</a:t>
            </a:r>
            <a:r>
              <a:rPr dirty="0"/>
              <a:t> un </a:t>
            </a:r>
            <a:r>
              <a:rPr lang="it-IT" dirty="0">
                <a:solidFill>
                  <a:srgbClr val="EF8BF9"/>
                </a:solidFill>
              </a:rPr>
              <a:t>[esprimere soluzione]</a:t>
            </a:r>
            <a:r>
              <a:rPr dirty="0"/>
              <a:t>.</a:t>
            </a:r>
          </a:p>
        </p:txBody>
      </p:sp>
      <p:pic>
        <p:nvPicPr>
          <p:cNvPr id="3" name="Immagine 2" descr="Immagine che contiene Carattere, logo, testo, simbolo&#10;&#10;Descrizione generata automaticamente">
            <a:extLst>
              <a:ext uri="{FF2B5EF4-FFF2-40B4-BE49-F238E27FC236}">
                <a16:creationId xmlns:a16="http://schemas.microsoft.com/office/drawing/2014/main" id="{7F7F44CB-838C-F183-FCA6-93CDB8536C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5681" y="5227899"/>
            <a:ext cx="14987273" cy="6423117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Vision e Mission"/>
          <p:cNvSpPr txBox="1"/>
          <p:nvPr/>
        </p:nvSpPr>
        <p:spPr>
          <a:xfrm>
            <a:off x="1130078" y="-6623806"/>
            <a:ext cx="22123843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12000">
                <a:solidFill>
                  <a:srgbClr val="000000"/>
                </a:solidFill>
                <a:latin typeface="Mint Grotesk Trial V0.8 Bold"/>
                <a:ea typeface="Mint Grotesk Trial V0.8 Bold"/>
                <a:cs typeface="Mint Grotesk Trial V0.8 Bold"/>
                <a:sym typeface="Mint Grotesk Trial V0.8 Bold"/>
              </a:defRPr>
            </a:lvl1pPr>
          </a:lstStyle>
          <a:p>
            <a:endParaRPr dirty="0"/>
          </a:p>
        </p:txBody>
      </p:sp>
      <p:sp>
        <p:nvSpPr>
          <p:cNvPr id="268" name="La Vision di un’azienda identifica l’idea dell’imprenditore, il suo sogno e ciò che l’azienda vuole diventare in prospettiva futura."/>
          <p:cNvSpPr txBox="1"/>
          <p:nvPr/>
        </p:nvSpPr>
        <p:spPr>
          <a:xfrm>
            <a:off x="1130079" y="23300001"/>
            <a:ext cx="22123843" cy="1179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000">
                <a:solidFill>
                  <a:srgbClr val="000000"/>
                </a:solidFill>
                <a:latin typeface="Mint Grotesk Trial V0.8 Bold"/>
                <a:ea typeface="Mint Grotesk Trial V0.8 Bold"/>
                <a:cs typeface="Mint Grotesk Trial V0.8 Bold"/>
                <a:sym typeface="Mint Grotesk Trial V0.8 Bold"/>
              </a:defRPr>
            </a:pPr>
            <a:endParaRPr dirty="0">
              <a:latin typeface="Mint Grotesk Trial V0.8 Regular"/>
              <a:ea typeface="Mint Grotesk Trial V0.8 Regular"/>
              <a:cs typeface="Mint Grotesk Trial V0.8 Regular"/>
              <a:sym typeface="Mint Grotesk Trial V0.8 Regular"/>
            </a:endParaRPr>
          </a:p>
        </p:txBody>
      </p:sp>
      <p:sp>
        <p:nvSpPr>
          <p:cNvPr id="269" name="Prodotto (opzionale)"/>
          <p:cNvSpPr txBox="1"/>
          <p:nvPr/>
        </p:nvSpPr>
        <p:spPr>
          <a:xfrm>
            <a:off x="641709" y="564739"/>
            <a:ext cx="1483744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Prodotto (opzionale)</a:t>
            </a:r>
          </a:p>
        </p:txBody>
      </p:sp>
      <p:sp>
        <p:nvSpPr>
          <p:cNvPr id="270" name="Caratteristiche o vantaggi distintivi:"/>
          <p:cNvSpPr txBox="1"/>
          <p:nvPr/>
        </p:nvSpPr>
        <p:spPr>
          <a:xfrm>
            <a:off x="8779226" y="2658406"/>
            <a:ext cx="14947546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6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Caratteristiche o vantaggi distintivi:</a:t>
            </a:r>
          </a:p>
        </p:txBody>
      </p:sp>
      <p:sp>
        <p:nvSpPr>
          <p:cNvPr id="271" name="Rettangolo"/>
          <p:cNvSpPr/>
          <p:nvPr/>
        </p:nvSpPr>
        <p:spPr>
          <a:xfrm>
            <a:off x="735529" y="2262513"/>
            <a:ext cx="7083033" cy="10155545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72" name="• Erbicida naturale e sostenibile"/>
          <p:cNvSpPr txBox="1"/>
          <p:nvPr/>
        </p:nvSpPr>
        <p:spPr>
          <a:xfrm>
            <a:off x="8755365" y="4821293"/>
            <a:ext cx="12791703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6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dirty="0"/>
              <a:t>• </a:t>
            </a:r>
            <a:r>
              <a:rPr lang="it-IT" dirty="0"/>
              <a:t>1° vantaggio</a:t>
            </a:r>
            <a:endParaRPr dirty="0"/>
          </a:p>
        </p:txBody>
      </p:sp>
      <p:sp>
        <p:nvSpPr>
          <p:cNvPr id="273" name="• Smaltimento gratuito dei malli"/>
          <p:cNvSpPr txBox="1"/>
          <p:nvPr/>
        </p:nvSpPr>
        <p:spPr>
          <a:xfrm>
            <a:off x="8755365" y="6763589"/>
            <a:ext cx="13182130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6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dirty="0"/>
              <a:t>• </a:t>
            </a:r>
            <a:r>
              <a:rPr lang="it-IT" dirty="0"/>
              <a:t>2° vantaggio</a:t>
            </a:r>
            <a:endParaRPr dirty="0"/>
          </a:p>
        </p:txBody>
      </p:sp>
      <p:sp>
        <p:nvSpPr>
          <p:cNvPr id="274" name="• Fornitura gratis di Malerba"/>
          <p:cNvSpPr txBox="1"/>
          <p:nvPr/>
        </p:nvSpPr>
        <p:spPr>
          <a:xfrm>
            <a:off x="8755365" y="8705885"/>
            <a:ext cx="13634485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6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dirty="0"/>
              <a:t>• </a:t>
            </a:r>
            <a:r>
              <a:rPr lang="it-IT" dirty="0"/>
              <a:t>3° vantaggio</a:t>
            </a:r>
            <a:endParaRPr dirty="0"/>
          </a:p>
        </p:txBody>
      </p:sp>
      <p:sp>
        <p:nvSpPr>
          <p:cNvPr id="275" name="schema del servizio 1. agricoltori danno malli…"/>
          <p:cNvSpPr txBox="1"/>
          <p:nvPr/>
        </p:nvSpPr>
        <p:spPr>
          <a:xfrm>
            <a:off x="884321" y="6763589"/>
            <a:ext cx="6785449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6000" b="1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lang="it-IT" dirty="0"/>
              <a:t>immagine</a:t>
            </a:r>
            <a:endParaRPr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Trend di mercato"/>
          <p:cNvSpPr txBox="1"/>
          <p:nvPr/>
        </p:nvSpPr>
        <p:spPr>
          <a:xfrm>
            <a:off x="641709" y="564739"/>
            <a:ext cx="1483744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Trend di mercato</a:t>
            </a:r>
          </a:p>
        </p:txBody>
      </p:sp>
      <p:sp>
        <p:nvSpPr>
          <p:cNvPr id="278" name="Sul mercato dei prodotti agricoli il trend principale è riferito alla sostenibilità  e all’agricoltura biologica.…"/>
          <p:cNvSpPr txBox="1"/>
          <p:nvPr/>
        </p:nvSpPr>
        <p:spPr>
          <a:xfrm>
            <a:off x="586657" y="3788949"/>
            <a:ext cx="22123841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lang="it-IT" dirty="0"/>
              <a:t>IDENTIFICARE E SINTETIZZARE IL MERCATO DI RIFERIMENTO</a:t>
            </a:r>
            <a:endParaRPr dirty="0"/>
          </a:p>
        </p:txBody>
      </p:sp>
      <p:sp>
        <p:nvSpPr>
          <p:cNvPr id="279" name="IMMAGINE"/>
          <p:cNvSpPr txBox="1"/>
          <p:nvPr/>
        </p:nvSpPr>
        <p:spPr>
          <a:xfrm>
            <a:off x="354735" y="8184171"/>
            <a:ext cx="22123841" cy="270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15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dirty="0"/>
              <a:t>IMMAGINE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Modello di Revenue"/>
          <p:cNvSpPr txBox="1"/>
          <p:nvPr/>
        </p:nvSpPr>
        <p:spPr>
          <a:xfrm>
            <a:off x="641709" y="564739"/>
            <a:ext cx="1483744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Modello di Revenue</a:t>
            </a:r>
          </a:p>
        </p:txBody>
      </p:sp>
      <p:sp>
        <p:nvSpPr>
          <p:cNvPr id="286" name="Rettangolo"/>
          <p:cNvSpPr/>
          <p:nvPr/>
        </p:nvSpPr>
        <p:spPr>
          <a:xfrm>
            <a:off x="641709" y="2728077"/>
            <a:ext cx="7757707" cy="6423118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87" name="Vendita di Malerba"/>
          <p:cNvSpPr txBox="1"/>
          <p:nvPr/>
        </p:nvSpPr>
        <p:spPr>
          <a:xfrm>
            <a:off x="641709" y="9909642"/>
            <a:ext cx="7147488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6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dirty="0" err="1"/>
              <a:t>Vendit</a:t>
            </a:r>
            <a:r>
              <a:rPr lang="it-IT" dirty="0"/>
              <a:t>a/noleggio/affitto</a:t>
            </a:r>
            <a:endParaRPr dirty="0"/>
          </a:p>
        </p:txBody>
      </p:sp>
      <p:sp>
        <p:nvSpPr>
          <p:cNvPr id="288" name="Rettangolo"/>
          <p:cNvSpPr/>
          <p:nvPr/>
        </p:nvSpPr>
        <p:spPr>
          <a:xfrm>
            <a:off x="9415263" y="2728077"/>
            <a:ext cx="11062725" cy="6423118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89" name="Servizio di ritiro dei malli"/>
          <p:cNvSpPr txBox="1"/>
          <p:nvPr/>
        </p:nvSpPr>
        <p:spPr>
          <a:xfrm>
            <a:off x="9400121" y="9909642"/>
            <a:ext cx="11243008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6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lang="it-IT" dirty="0"/>
              <a:t>Inserire eventuale altro modello di ricavi</a:t>
            </a:r>
            <a:endParaRPr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La Vision di un’azienda identifica l’idea dell’imprenditore, il suo sogno e ciò che l’azienda vuole diventare in prospettiva futura."/>
          <p:cNvSpPr txBox="1"/>
          <p:nvPr/>
        </p:nvSpPr>
        <p:spPr>
          <a:xfrm>
            <a:off x="1130079" y="23300001"/>
            <a:ext cx="22123843" cy="1179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000">
                <a:solidFill>
                  <a:srgbClr val="000000"/>
                </a:solidFill>
                <a:latin typeface="Mint Grotesk Trial V0.8 Bold"/>
                <a:ea typeface="Mint Grotesk Trial V0.8 Bold"/>
                <a:cs typeface="Mint Grotesk Trial V0.8 Bold"/>
                <a:sym typeface="Mint Grotesk Trial V0.8 Bold"/>
              </a:defRPr>
            </a:pPr>
            <a:endParaRPr dirty="0">
              <a:latin typeface="Mint Grotesk Trial V0.8 Regular"/>
              <a:ea typeface="Mint Grotesk Trial V0.8 Regular"/>
              <a:cs typeface="Mint Grotesk Trial V0.8 Regular"/>
              <a:sym typeface="Mint Grotesk Trial V0.8 Regular"/>
            </a:endParaRPr>
          </a:p>
        </p:txBody>
      </p:sp>
      <p:sp>
        <p:nvSpPr>
          <p:cNvPr id="295" name="Strategia di lancio"/>
          <p:cNvSpPr txBox="1"/>
          <p:nvPr/>
        </p:nvSpPr>
        <p:spPr>
          <a:xfrm>
            <a:off x="641709" y="564739"/>
            <a:ext cx="1483744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Strategia di lancio</a:t>
            </a:r>
          </a:p>
        </p:txBody>
      </p:sp>
      <p:sp>
        <p:nvSpPr>
          <p:cNvPr id="296" name="Quadrato"/>
          <p:cNvSpPr/>
          <p:nvPr/>
        </p:nvSpPr>
        <p:spPr>
          <a:xfrm>
            <a:off x="735529" y="4231945"/>
            <a:ext cx="5051777" cy="5051777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it-IT" dirty="0"/>
              <a:t>Immagine roadmap</a:t>
            </a:r>
            <a:endParaRPr dirty="0"/>
          </a:p>
        </p:txBody>
      </p:sp>
      <p:sp>
        <p:nvSpPr>
          <p:cNvPr id="297" name="Consorzi"/>
          <p:cNvSpPr txBox="1"/>
          <p:nvPr/>
        </p:nvSpPr>
        <p:spPr>
          <a:xfrm>
            <a:off x="735528" y="1734866"/>
            <a:ext cx="18269163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6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lang="it-IT" dirty="0"/>
              <a:t>Descrivere la strategia che sarà messa in atto per arrivare sul mercato</a:t>
            </a:r>
            <a:endParaRPr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La Vision di un’azienda identifica l’idea dell’imprenditore, il suo sogno e ciò che l’azienda vuole diventare in prospettiva futura."/>
          <p:cNvSpPr txBox="1"/>
          <p:nvPr/>
        </p:nvSpPr>
        <p:spPr>
          <a:xfrm>
            <a:off x="1130079" y="23300001"/>
            <a:ext cx="22123843" cy="1179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000">
                <a:solidFill>
                  <a:srgbClr val="000000"/>
                </a:solidFill>
                <a:latin typeface="Mint Grotesk Trial V0.8 Bold"/>
                <a:ea typeface="Mint Grotesk Trial V0.8 Bold"/>
                <a:cs typeface="Mint Grotesk Trial V0.8 Bold"/>
                <a:sym typeface="Mint Grotesk Trial V0.8 Bold"/>
              </a:defRPr>
            </a:pPr>
            <a:endParaRPr dirty="0">
              <a:latin typeface="Mint Grotesk Trial V0.8 Regular"/>
              <a:ea typeface="Mint Grotesk Trial V0.8 Regular"/>
              <a:cs typeface="Mint Grotesk Trial V0.8 Regular"/>
              <a:sym typeface="Mint Grotesk Trial V0.8 Regular"/>
            </a:endParaRPr>
          </a:p>
        </p:txBody>
      </p:sp>
      <p:sp>
        <p:nvSpPr>
          <p:cNvPr id="305" name="Competitor"/>
          <p:cNvSpPr txBox="1"/>
          <p:nvPr/>
        </p:nvSpPr>
        <p:spPr>
          <a:xfrm>
            <a:off x="641709" y="564739"/>
            <a:ext cx="1483744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b="1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Competitor</a:t>
            </a:r>
          </a:p>
        </p:txBody>
      </p:sp>
      <p:sp>
        <p:nvSpPr>
          <p:cNvPr id="306" name="Linea"/>
          <p:cNvSpPr/>
          <p:nvPr/>
        </p:nvSpPr>
        <p:spPr>
          <a:xfrm>
            <a:off x="4389911" y="6858772"/>
            <a:ext cx="15243523" cy="1"/>
          </a:xfrm>
          <a:prstGeom prst="lin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7" name="Linea"/>
          <p:cNvSpPr/>
          <p:nvPr/>
        </p:nvSpPr>
        <p:spPr>
          <a:xfrm flipV="1">
            <a:off x="12192000" y="1527312"/>
            <a:ext cx="1" cy="10661377"/>
          </a:xfrm>
          <a:prstGeom prst="lin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8" name="Rettangolo"/>
          <p:cNvSpPr/>
          <p:nvPr/>
        </p:nvSpPr>
        <p:spPr>
          <a:xfrm>
            <a:off x="19635776" y="6447980"/>
            <a:ext cx="3909564" cy="820041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09" name="Economico"/>
          <p:cNvSpPr txBox="1"/>
          <p:nvPr/>
        </p:nvSpPr>
        <p:spPr>
          <a:xfrm>
            <a:off x="20597380" y="6563518"/>
            <a:ext cx="1986357" cy="588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0481" tIns="40481" rIns="40481" bIns="40481" anchor="ctr">
            <a:spAutoFit/>
          </a:bodyPr>
          <a:lstStyle>
            <a:lvl1pPr>
              <a:lnSpc>
                <a:spcPct val="110000"/>
              </a:lnSpc>
              <a:defRPr sz="2900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Economico</a:t>
            </a:r>
          </a:p>
        </p:txBody>
      </p:sp>
      <p:sp>
        <p:nvSpPr>
          <p:cNvPr id="310" name="Rettangolo"/>
          <p:cNvSpPr/>
          <p:nvPr/>
        </p:nvSpPr>
        <p:spPr>
          <a:xfrm>
            <a:off x="374945" y="6447980"/>
            <a:ext cx="4021079" cy="820041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11" name="Costoso"/>
          <p:cNvSpPr txBox="1"/>
          <p:nvPr/>
        </p:nvSpPr>
        <p:spPr>
          <a:xfrm>
            <a:off x="748019" y="6577250"/>
            <a:ext cx="3274935" cy="561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0481" tIns="40481" rIns="40481" bIns="40481" anchor="ctr">
            <a:spAutoFit/>
          </a:bodyPr>
          <a:lstStyle>
            <a:lvl1pPr>
              <a:lnSpc>
                <a:spcPct val="110000"/>
              </a:lnSpc>
              <a:defRPr sz="2900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dirty="0" err="1"/>
              <a:t>Costoso</a:t>
            </a:r>
            <a:r>
              <a:rPr lang="it-IT" dirty="0"/>
              <a:t> (esempio)</a:t>
            </a:r>
            <a:endParaRPr dirty="0"/>
          </a:p>
        </p:txBody>
      </p:sp>
      <p:sp>
        <p:nvSpPr>
          <p:cNvPr id="312" name="Rettangolo"/>
          <p:cNvSpPr/>
          <p:nvPr/>
        </p:nvSpPr>
        <p:spPr>
          <a:xfrm>
            <a:off x="10237218" y="699601"/>
            <a:ext cx="3909564" cy="820041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13" name="Sostenibile"/>
          <p:cNvSpPr txBox="1"/>
          <p:nvPr/>
        </p:nvSpPr>
        <p:spPr>
          <a:xfrm>
            <a:off x="11215211" y="815140"/>
            <a:ext cx="1953578" cy="588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0481" tIns="40481" rIns="40481" bIns="40481" anchor="ctr">
            <a:spAutoFit/>
          </a:bodyPr>
          <a:lstStyle>
            <a:lvl1pPr>
              <a:lnSpc>
                <a:spcPct val="110000"/>
              </a:lnSpc>
              <a:defRPr sz="2900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Sostenibile</a:t>
            </a:r>
          </a:p>
        </p:txBody>
      </p:sp>
      <p:sp>
        <p:nvSpPr>
          <p:cNvPr id="314" name="Rettangolo"/>
          <p:cNvSpPr/>
          <p:nvPr/>
        </p:nvSpPr>
        <p:spPr>
          <a:xfrm>
            <a:off x="10237218" y="12197904"/>
            <a:ext cx="3909564" cy="820041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15" name="Non sostenibile"/>
          <p:cNvSpPr txBox="1"/>
          <p:nvPr/>
        </p:nvSpPr>
        <p:spPr>
          <a:xfrm>
            <a:off x="9926158" y="12327174"/>
            <a:ext cx="4531689" cy="561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0481" tIns="40481" rIns="40481" bIns="40481" anchor="ctr">
            <a:spAutoFit/>
          </a:bodyPr>
          <a:lstStyle>
            <a:lvl1pPr>
              <a:lnSpc>
                <a:spcPct val="110000"/>
              </a:lnSpc>
              <a:defRPr sz="2900">
                <a:solidFill>
                  <a:srgbClr val="000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dirty="0"/>
              <a:t>Non </a:t>
            </a:r>
            <a:r>
              <a:rPr dirty="0" err="1"/>
              <a:t>sostenibile</a:t>
            </a:r>
            <a:r>
              <a:rPr lang="it-IT" dirty="0"/>
              <a:t> (esempio)</a:t>
            </a:r>
            <a:endParaRPr dirty="0"/>
          </a:p>
        </p:txBody>
      </p:sp>
      <p:sp>
        <p:nvSpPr>
          <p:cNvPr id="316" name="Erbicida chimico"/>
          <p:cNvSpPr txBox="1"/>
          <p:nvPr/>
        </p:nvSpPr>
        <p:spPr>
          <a:xfrm>
            <a:off x="15323351" y="9638140"/>
            <a:ext cx="1147751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000"/>
            </a:lvl1pPr>
          </a:lstStyle>
          <a:p>
            <a:r>
              <a:rPr lang="it-IT" dirty="0"/>
              <a:t>altri</a:t>
            </a:r>
            <a:endParaRPr dirty="0"/>
          </a:p>
        </p:txBody>
      </p:sp>
      <p:sp>
        <p:nvSpPr>
          <p:cNvPr id="317" name="Malerba"/>
          <p:cNvSpPr txBox="1"/>
          <p:nvPr/>
        </p:nvSpPr>
        <p:spPr>
          <a:xfrm>
            <a:off x="19381144" y="2183504"/>
            <a:ext cx="934551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000"/>
            </a:lvl1pPr>
          </a:lstStyle>
          <a:p>
            <a:r>
              <a:rPr lang="it-IT" dirty="0"/>
              <a:t>voi</a:t>
            </a:r>
            <a:endParaRPr dirty="0"/>
          </a:p>
        </p:txBody>
      </p:sp>
      <p:sp>
        <p:nvSpPr>
          <p:cNvPr id="2" name="Malerba">
            <a:extLst>
              <a:ext uri="{FF2B5EF4-FFF2-40B4-BE49-F238E27FC236}">
                <a16:creationId xmlns:a16="http://schemas.microsoft.com/office/drawing/2014/main" id="{045375C8-C26A-6C03-941B-131847AE6AD9}"/>
              </a:ext>
            </a:extLst>
          </p:cNvPr>
          <p:cNvSpPr txBox="1"/>
          <p:nvPr/>
        </p:nvSpPr>
        <p:spPr>
          <a:xfrm>
            <a:off x="9083405" y="9531889"/>
            <a:ext cx="1147750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000"/>
            </a:lvl1pPr>
          </a:lstStyle>
          <a:p>
            <a:r>
              <a:rPr lang="it-IT" dirty="0"/>
              <a:t>altri</a:t>
            </a:r>
            <a:endParaRPr dirty="0"/>
          </a:p>
        </p:txBody>
      </p:sp>
      <p:sp>
        <p:nvSpPr>
          <p:cNvPr id="3" name="Malerba">
            <a:extLst>
              <a:ext uri="{FF2B5EF4-FFF2-40B4-BE49-F238E27FC236}">
                <a16:creationId xmlns:a16="http://schemas.microsoft.com/office/drawing/2014/main" id="{0C233C4E-3FAC-3F17-47D2-CCD291F42256}"/>
              </a:ext>
            </a:extLst>
          </p:cNvPr>
          <p:cNvSpPr txBox="1"/>
          <p:nvPr/>
        </p:nvSpPr>
        <p:spPr>
          <a:xfrm>
            <a:off x="8486775" y="4214163"/>
            <a:ext cx="1147750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000"/>
            </a:lvl1pPr>
          </a:lstStyle>
          <a:p>
            <a:r>
              <a:rPr lang="it-IT" dirty="0"/>
              <a:t>altri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189</Words>
  <Application>Microsoft Macintosh PowerPoint</Application>
  <PresentationFormat>Personalizzato</PresentationFormat>
  <Paragraphs>47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22" baseType="lpstr">
      <vt:lpstr>Calibri</vt:lpstr>
      <vt:lpstr>DIN Alternate Bold</vt:lpstr>
      <vt:lpstr>DIN Condensed Bold</vt:lpstr>
      <vt:lpstr>Gill Sans</vt:lpstr>
      <vt:lpstr>Helvetica</vt:lpstr>
      <vt:lpstr>Helvetica Neue</vt:lpstr>
      <vt:lpstr>Helvetica Neue Medium</vt:lpstr>
      <vt:lpstr>Helvetica Neue Thin</vt:lpstr>
      <vt:lpstr>Mint Grotesk Trial V0.8 Regular</vt:lpstr>
      <vt:lpstr>Verdana</vt:lpstr>
      <vt:lpstr>21_BasicWhite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Vincenzo Vitale</cp:lastModifiedBy>
  <cp:revision>2</cp:revision>
  <dcterms:modified xsi:type="dcterms:W3CDTF">2024-03-26T10:31:45Z</dcterms:modified>
</cp:coreProperties>
</file>